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0" r:id="rId4"/>
    <p:sldId id="300" r:id="rId5"/>
    <p:sldId id="291" r:id="rId6"/>
    <p:sldId id="292" r:id="rId7"/>
    <p:sldId id="293" r:id="rId8"/>
    <p:sldId id="294" r:id="rId9"/>
    <p:sldId id="301" r:id="rId10"/>
    <p:sldId id="296" r:id="rId11"/>
    <p:sldId id="297" r:id="rId12"/>
    <p:sldId id="298" r:id="rId13"/>
    <p:sldId id="299" r:id="rId14"/>
    <p:sldId id="30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95" r:id="rId25"/>
    <p:sldId id="304" r:id="rId26"/>
    <p:sldId id="305" r:id="rId27"/>
    <p:sldId id="306" r:id="rId28"/>
    <p:sldId id="303" r:id="rId29"/>
    <p:sldId id="258" r:id="rId30"/>
    <p:sldId id="259" r:id="rId31"/>
    <p:sldId id="307" r:id="rId32"/>
    <p:sldId id="308" r:id="rId33"/>
    <p:sldId id="309" r:id="rId34"/>
    <p:sldId id="312" r:id="rId35"/>
    <p:sldId id="310" r:id="rId36"/>
    <p:sldId id="311" r:id="rId37"/>
    <p:sldId id="313" r:id="rId38"/>
    <p:sldId id="314" r:id="rId39"/>
    <p:sldId id="31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1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k Dai" userId="9dc96d9c-1c0c-4aa1-8bad-110a71c28bf7" providerId="ADAL" clId="{25B0A408-1002-4A36-A731-F1D8772806A1}"/>
    <pc:docChg chg="modSld">
      <pc:chgData name="Zack Dai" userId="9dc96d9c-1c0c-4aa1-8bad-110a71c28bf7" providerId="ADAL" clId="{25B0A408-1002-4A36-A731-F1D8772806A1}" dt="2023-09-27T17:12:36.385" v="1" actId="20577"/>
      <pc:docMkLst>
        <pc:docMk/>
      </pc:docMkLst>
      <pc:sldChg chg="modSp mod">
        <pc:chgData name="Zack Dai" userId="9dc96d9c-1c0c-4aa1-8bad-110a71c28bf7" providerId="ADAL" clId="{25B0A408-1002-4A36-A731-F1D8772806A1}" dt="2023-09-27T17:12:36.385" v="1" actId="20577"/>
        <pc:sldMkLst>
          <pc:docMk/>
          <pc:sldMk cId="1160605384" sldId="315"/>
        </pc:sldMkLst>
        <pc:spChg chg="mod">
          <ac:chgData name="Zack Dai" userId="9dc96d9c-1c0c-4aa1-8bad-110a71c28bf7" providerId="ADAL" clId="{25B0A408-1002-4A36-A731-F1D8772806A1}" dt="2023-09-27T17:12:36.385" v="1" actId="20577"/>
          <ac:spMkLst>
            <pc:docMk/>
            <pc:sldMk cId="1160605384" sldId="315"/>
            <ac:spMk id="3" creationId="{FF5446B5-88B1-4C52-AD49-35123413645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04T18:16:55.0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1069 62,'-22'2,"1"1,-1 1,1 1,0 1,0 0,1 2,-1 1,-54 17,63-22,0 0,0 1,1 1,-1 0,1 0,0 2,1-1,0 1,0 0,1 1,0 0,0 1,1 0,0 0,1 1,0 0,1 0,-1 2,-12 30,1 1,3 1,2 0,-3 21,0-2,-11 22,22-68,0 0,1 1,0-1,2 1,-1 17,5 98,1-50,-3-78,1 0,-1 0,0 0,-1 0,0 0,1 0,-2 0,1-1,-1 1,0 0,0 0,0-1,-1 0,0 1,0-1,-1 1,-30 35,-1-2,-39 33,-12 13,61-63,21-19,0 0,1 0,-1 0,1 0,-1 1,1-1,0 1,1 0,-1 0,1 0,-1 1,-15 30,-1-1,-2 0,-9 8,0 1,-11 23,36-55,1-1,0 1,1 0,0 0,1 0,0 0,1 0,0 1,1-1,0 0,1 8,1 1,1-1,0 0,1 0,1 0,1-1,4 8,-7-21,-1 0,1 0,0 0,1-1,-1 1,1-1,0 0,0 0,0 0,0-1,1 1,-1-1,1 0,0-1,0 1,0-1,0 0,1 0,-1 0,0-1,1 0,2 0,18 2,-1-1,0-1,1-1,14-3,11 1,4 2,-10 0,34-4,-65 3,0-1,1-1,-1-1,-1 0,1-1,0 0,5-4,-1 0,0-1,-1 0,0-2,11-10,-18 14,-2-2,0 1,0-1,0 0,-1 0,-1-1,0 0,0 0,-1-1,0 1,-1-1,2-10,-2 1,0 1,-1-1,-1 0,-1 0,-1 0,0-1,-3-4,3 23,-1-1,1 1,-1 0,0 0,0-1,0 1,-1 0,1 0,-1 0,0 0,0 1,0-1,0 0,0 1,0-1,-1 1,1 0,-3-1,-4-4,-1 2,0-1,0 2,-10-5,-25-12,-111-65,105 61,27 14,1-1,0-2,1 0,20 13,1 0,-1 0,1 0,0 0,0 0,-1 0,1 0,0 0,0 0,0-1,0 1,0 0,1-1,-1 1,0 0,1-1,-1 1,1-1,-1 0,1 1,0 0,1 0,-1 0,0 0,0 1,1-1,-1 0,1 0,-1 1,1-1,-1 0,1 0,-1 1,1-1,0 1,-1-1,1 1,0-1,-1 1,1-1,0 1,0-1,0 1,0-1,6-1,0-1,1 1,-1 1,1-1,-1 1,1 1,0-1,53-1,-1 3,5 3,-59-3,0 1,1-1,-1 1,0 0,0 1,0-1,3 3,-6-3,0 0,0 0,0-1,0 1,0-1,1 1,-1-1,0-1,1 1,-1 0,1-1,-1 1,1-1,-1 0,1 0,-1-1,0 1,1-1,-1 1,1-1,-1 0,0-1,1 1,-1 0,0-1,7-5,0-1,0 0,-1 0,0-1,-1 0,2-2,1-1,0 0,1 0,4-1,-7 4,1-1,-1 1,-1-2,0 1,0-1,-1 0,0-2,17-24,-2 5,-1 0,-2-2,-1 0,10-29,-7 11,1-1,4-21,-20 53,-1 0,-1 1,-1-1,-1 0,0-13,-2 24,0-85,-6-20,3 83,-1 1,-2 0,-1 0,-2 1,-8-19,-2-5,12 30,-1 1,-8-13,7 21</inkml:trace>
  <inkml:trace contextRef="#ctx0" brushRef="#br0" timeOffset="8373.64">1266 605,'231'1,"257"-3,-431 0,56-10,-87 8,0-2,-1 0,1-2,-1-1,10-5,-4 1,1 2,0 2,1 0,21-1,-19 3,0-1,-1-1,24-11,-44 12,-21 7,-33 7,30-5,-90 8,-1-4,-47-6,137 1,5-1,9 1,11 0,3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3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8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35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87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2231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30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31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9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9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0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1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1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57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9B83B-415A-4E77-8050-DC0F9C7F0163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BD407AB-0216-4486-A249-800AD4CF8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2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craper.io/tutorial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7fob_XVsbY" TargetMode="Externa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ctoparse.com/download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weDWm1QY2G67SDAKX7nreg/playlist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researchguides.library.brocku.ca/az.ph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a.indeed.com/jobs?q=business+analyst&amp;l=Toronto%2C+ON&amp;start=0" TargetMode="External"/><Relationship Id="rId2" Type="http://schemas.openxmlformats.org/officeDocument/2006/relationships/hyperlink" Target="https://chrome.google.com/webstore/detail/xpath-helper/hgimnogjllphhhkhlmebbmlgjoejdpj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a.indeed.com/viewjob?cmp=axiseq&amp;t=Business+Analyst&amp;jk=aa7e32d4f34afae1&amp;sjdu=vQIlM60yK_PwYat7ToXhk0YpwxAsQYrbGk-g50jzcnRMmHBHtBs0ZoNM1Th7GOKmmwcxCdC0GDj4nH2l389bBA&amp;tk=1dtotk5lt0g82000&amp;adid=329561942&amp;pub=4a1b367933fd867b19b072952f68dceb&amp;vjs=3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olab.research.google.com/notebook#create=true&amp;language=python3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n.jobbank.gc.ca/jobsearch/jobsearch?searchstring=&amp;fprov=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hyperlink" Target="view-source:https://brocku.ca/goodman/" TargetMode="External"/><Relationship Id="rId4" Type="http://schemas.openxmlformats.org/officeDocument/2006/relationships/hyperlink" Target="https://brocku.ca/goodma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69C3-072B-480D-87AB-BDFFE7025F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Data Collecting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4F0F5-00F5-4185-9BE0-05D2F3AED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Zack Dai</a:t>
            </a:r>
          </a:p>
        </p:txBody>
      </p:sp>
    </p:spTree>
    <p:extLst>
      <p:ext uri="{BB962C8B-B14F-4D97-AF65-F5344CB8AC3E}">
        <p14:creationId xmlns:p14="http://schemas.microsoft.com/office/powerpoint/2010/main" val="2294030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29C9-1773-4A73-9DC2-9AFD8B8E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Inspect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396C8-BEFD-4299-B795-B495225C25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1058224" y="1798302"/>
            <a:ext cx="7223263" cy="40630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39B72B-DACD-476C-8357-756EBB889580}"/>
              </a:ext>
            </a:extLst>
          </p:cNvPr>
          <p:cNvSpPr/>
          <p:nvPr/>
        </p:nvSpPr>
        <p:spPr>
          <a:xfrm>
            <a:off x="4975668" y="4110362"/>
            <a:ext cx="2157274" cy="461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244825-BA43-4E6A-A635-510E744BBEFC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7132942" y="3506680"/>
            <a:ext cx="2063584" cy="8345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5A51F3-1F40-4A04-843E-433ADDDE5FF9}"/>
              </a:ext>
            </a:extLst>
          </p:cNvPr>
          <p:cNvSpPr txBox="1"/>
          <p:nvPr/>
        </p:nvSpPr>
        <p:spPr>
          <a:xfrm>
            <a:off x="9196526" y="3183514"/>
            <a:ext cx="2699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 on page, Choose Inspect</a:t>
            </a:r>
          </a:p>
        </p:txBody>
      </p:sp>
    </p:spTree>
    <p:extLst>
      <p:ext uri="{BB962C8B-B14F-4D97-AF65-F5344CB8AC3E}">
        <p14:creationId xmlns:p14="http://schemas.microsoft.com/office/powerpoint/2010/main" val="42017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29C9-1773-4A73-9DC2-9AFD8B8E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Inspect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B19889B-2753-465E-BDAC-FBC0AC320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70" t="3852" b="6648"/>
          <a:stretch/>
        </p:blipFill>
        <p:spPr>
          <a:xfrm>
            <a:off x="541537" y="1464817"/>
            <a:ext cx="10377997" cy="47051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9A4BD13-D57C-4C52-A611-0CCF3160B3FD}"/>
                  </a:ext>
                </a:extLst>
              </p14:cNvPr>
              <p14:cNvContentPartPr/>
              <p14:nvPr/>
            </p14:nvContentPartPr>
            <p14:xfrm>
              <a:off x="10295028" y="1584388"/>
              <a:ext cx="963360" cy="734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9A4BD13-D57C-4C52-A611-0CCF3160B3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6391" y="1575748"/>
                <a:ext cx="980993" cy="7524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F16D146-328D-4111-A383-03D9697B676A}"/>
              </a:ext>
            </a:extLst>
          </p:cNvPr>
          <p:cNvSpPr txBox="1"/>
          <p:nvPr/>
        </p:nvSpPr>
        <p:spPr>
          <a:xfrm>
            <a:off x="10919534" y="1163928"/>
            <a:ext cx="9633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Layout</a:t>
            </a:r>
          </a:p>
        </p:txBody>
      </p:sp>
    </p:spTree>
    <p:extLst>
      <p:ext uri="{BB962C8B-B14F-4D97-AF65-F5344CB8AC3E}">
        <p14:creationId xmlns:p14="http://schemas.microsoft.com/office/powerpoint/2010/main" val="413768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91B05-FC88-45E0-987E-593F0A14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Inspect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CF70D7-BEAF-4E54-96D7-DE08ACEE8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88" b="6154"/>
          <a:stretch/>
        </p:blipFill>
        <p:spPr>
          <a:xfrm>
            <a:off x="1109709" y="2032986"/>
            <a:ext cx="9961414" cy="39056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9082C12-AE8E-4EFE-A7C5-F2E2345B47A6}"/>
              </a:ext>
            </a:extLst>
          </p:cNvPr>
          <p:cNvSpPr/>
          <p:nvPr/>
        </p:nvSpPr>
        <p:spPr>
          <a:xfrm>
            <a:off x="1003177" y="4287915"/>
            <a:ext cx="399495" cy="5948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3F29DB-F7BD-457E-8D07-2B32A5F182F3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838200" y="3764132"/>
            <a:ext cx="364725" cy="523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7CBFD6-F808-44EE-B506-D5A9495879FA}"/>
              </a:ext>
            </a:extLst>
          </p:cNvPr>
          <p:cNvSpPr txBox="1"/>
          <p:nvPr/>
        </p:nvSpPr>
        <p:spPr>
          <a:xfrm>
            <a:off x="154619" y="3227034"/>
            <a:ext cx="13671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Activate element selection</a:t>
            </a:r>
          </a:p>
        </p:txBody>
      </p:sp>
    </p:spTree>
    <p:extLst>
      <p:ext uri="{BB962C8B-B14F-4D97-AF65-F5344CB8AC3E}">
        <p14:creationId xmlns:p14="http://schemas.microsoft.com/office/powerpoint/2010/main" val="217955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1143-1E8C-45BF-AE93-A2FCDF44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Inspect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063EFD-43B7-4E6A-BEA6-D488E7DB2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" t="4262" r="-115" b="5968"/>
          <a:stretch/>
        </p:blipFill>
        <p:spPr>
          <a:xfrm>
            <a:off x="930286" y="1970842"/>
            <a:ext cx="7735712" cy="39061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9977A26-10D3-442D-ABE5-010EF7F7458D}"/>
              </a:ext>
            </a:extLst>
          </p:cNvPr>
          <p:cNvSpPr/>
          <p:nvPr/>
        </p:nvSpPr>
        <p:spPr>
          <a:xfrm>
            <a:off x="1083076" y="2308194"/>
            <a:ext cx="7582922" cy="7989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A41C0-B380-4628-8622-2AF37F844D05}"/>
              </a:ext>
            </a:extLst>
          </p:cNvPr>
          <p:cNvSpPr txBox="1"/>
          <p:nvPr/>
        </p:nvSpPr>
        <p:spPr>
          <a:xfrm>
            <a:off x="9225291" y="1647676"/>
            <a:ext cx="268780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the element you want to inspect.</a:t>
            </a:r>
          </a:p>
          <a:p>
            <a:r>
              <a:rPr lang="en-US" dirty="0">
                <a:solidFill>
                  <a:srgbClr val="FF0000"/>
                </a:solidFill>
              </a:rPr>
              <a:t>The tag will be shown below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AF66F3-E9C7-4B14-A68E-9D7280BE65FE}"/>
              </a:ext>
            </a:extLst>
          </p:cNvPr>
          <p:cNvSpPr/>
          <p:nvPr/>
        </p:nvSpPr>
        <p:spPr>
          <a:xfrm>
            <a:off x="370993" y="5308847"/>
            <a:ext cx="7582922" cy="3551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FAD588-A4D4-4685-A210-327BE277D8A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8665998" y="2707689"/>
            <a:ext cx="1903194" cy="1403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3F5233-6D43-4BBC-BC79-57C50F425483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 flipV="1">
            <a:off x="7953915" y="2848005"/>
            <a:ext cx="2615277" cy="26383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89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26A45D-89AE-46DF-9D21-1E903B2D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Web Scraper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7F150E-4800-4343-9B79-10BD57FE2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3D61-3FEB-43D9-A875-7D8222C0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Chrome Web Scraper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1B784-6E74-4725-B195-5E87556E8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Chrome Browser Search “Web Scraper - Google Chrome”</a:t>
            </a:r>
          </a:p>
          <a:p>
            <a:r>
              <a:rPr lang="en-CA" dirty="0"/>
              <a:t>Install the extension.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33A1F-47C7-4177-801E-77CB7CAC4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8" b="47513"/>
          <a:stretch/>
        </p:blipFill>
        <p:spPr>
          <a:xfrm>
            <a:off x="0" y="3392488"/>
            <a:ext cx="10293927" cy="33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2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1B2A3-010C-499B-8214-263421BCA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85" y="170997"/>
            <a:ext cx="10515600" cy="4351338"/>
          </a:xfrm>
        </p:spPr>
        <p:txBody>
          <a:bodyPr/>
          <a:lstStyle/>
          <a:p>
            <a:r>
              <a:rPr lang="en-CA" dirty="0"/>
              <a:t>Go to the website you want to crawl</a:t>
            </a:r>
          </a:p>
          <a:p>
            <a:r>
              <a:rPr lang="en-CA" dirty="0"/>
              <a:t>For me:</a:t>
            </a:r>
          </a:p>
          <a:p>
            <a:r>
              <a:rPr lang="en-CA" dirty="0">
                <a:solidFill>
                  <a:srgbClr val="00B0F0"/>
                </a:solidFill>
              </a:rPr>
              <a:t>https://brocku.ca/goodman/faculty-research/faculty-directory/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BBB41-C6CA-4421-A5E2-FC8190AA5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2" b="14286"/>
          <a:stretch/>
        </p:blipFill>
        <p:spPr>
          <a:xfrm>
            <a:off x="719778" y="1941176"/>
            <a:ext cx="9823532" cy="461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70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D29AD-755F-4BE1-9CF7-636164B56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6" y="398607"/>
            <a:ext cx="10515600" cy="4351338"/>
          </a:xfrm>
        </p:spPr>
        <p:txBody>
          <a:bodyPr/>
          <a:lstStyle/>
          <a:p>
            <a:r>
              <a:rPr lang="en-CA" dirty="0"/>
              <a:t>Right click on the page -&gt; inspect</a:t>
            </a:r>
          </a:p>
          <a:p>
            <a:r>
              <a:rPr lang="en-CA" dirty="0"/>
              <a:t>Web Scraper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016C2-84A4-4C3B-A6FD-7B4D6101BCDC}"/>
              </a:ext>
            </a:extLst>
          </p:cNvPr>
          <p:cNvGrpSpPr/>
          <p:nvPr/>
        </p:nvGrpSpPr>
        <p:grpSpPr>
          <a:xfrm>
            <a:off x="0" y="1451429"/>
            <a:ext cx="10515600" cy="5704116"/>
            <a:chOff x="0" y="1451429"/>
            <a:chExt cx="12192000" cy="57041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4FCCA4-887D-4D4C-A3D2-52E2180E3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22" b="12805"/>
            <a:stretch/>
          </p:blipFill>
          <p:spPr>
            <a:xfrm>
              <a:off x="0" y="1451429"/>
              <a:ext cx="12192000" cy="570411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A758839-7997-4000-AF22-C83AAC546761}"/>
                </a:ext>
              </a:extLst>
            </p:cNvPr>
            <p:cNvSpPr/>
            <p:nvPr/>
          </p:nvSpPr>
          <p:spPr>
            <a:xfrm>
              <a:off x="9753600" y="5834743"/>
              <a:ext cx="2438400" cy="6246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F0A07D-AF38-4456-8345-5DCB8BC015C1}"/>
                </a:ext>
              </a:extLst>
            </p:cNvPr>
            <p:cNvSpPr/>
            <p:nvPr/>
          </p:nvSpPr>
          <p:spPr>
            <a:xfrm>
              <a:off x="5458691" y="5719556"/>
              <a:ext cx="1080654" cy="62465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74563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6607-060A-49D5-AF1E-586639BF1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298449"/>
            <a:ext cx="10515600" cy="917575"/>
          </a:xfrm>
        </p:spPr>
        <p:txBody>
          <a:bodyPr/>
          <a:lstStyle/>
          <a:p>
            <a:r>
              <a:rPr lang="en-CA" dirty="0"/>
              <a:t>Create Sitemap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D1DE9-3E17-4E97-86F1-8207CDB74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30" b="11041"/>
          <a:stretch/>
        </p:blipFill>
        <p:spPr>
          <a:xfrm>
            <a:off x="188686" y="957943"/>
            <a:ext cx="1024378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8F4D6-20B6-43FD-9B54-03FED1804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41" b="10830"/>
          <a:stretch/>
        </p:blipFill>
        <p:spPr>
          <a:xfrm>
            <a:off x="188686" y="3248932"/>
            <a:ext cx="10146805" cy="132556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3B5354-13F8-4B42-9545-441FB4FECA25}"/>
              </a:ext>
            </a:extLst>
          </p:cNvPr>
          <p:cNvSpPr txBox="1">
            <a:spLocks/>
          </p:cNvSpPr>
          <p:nvPr/>
        </p:nvSpPr>
        <p:spPr>
          <a:xfrm>
            <a:off x="446314" y="2283506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Pick a name you like, paste the URL of the webpage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2F4BC-ED40-4938-AF26-0A8925307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841" b="7513"/>
          <a:stretch/>
        </p:blipFill>
        <p:spPr>
          <a:xfrm>
            <a:off x="0" y="5304971"/>
            <a:ext cx="10432473" cy="15530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F5706A-2DA8-4B2A-8719-B1228FF7F0EB}"/>
              </a:ext>
            </a:extLst>
          </p:cNvPr>
          <p:cNvSpPr txBox="1">
            <a:spLocks/>
          </p:cNvSpPr>
          <p:nvPr/>
        </p:nvSpPr>
        <p:spPr>
          <a:xfrm>
            <a:off x="188686" y="4574495"/>
            <a:ext cx="105156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Click Add new selector</a:t>
            </a:r>
          </a:p>
        </p:txBody>
      </p:sp>
    </p:spTree>
    <p:extLst>
      <p:ext uri="{BB962C8B-B14F-4D97-AF65-F5344CB8AC3E}">
        <p14:creationId xmlns:p14="http://schemas.microsoft.com/office/powerpoint/2010/main" val="90822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F6CA-BC1F-475C-944D-DA1374BF5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99" y="649968"/>
            <a:ext cx="11615057" cy="4351338"/>
          </a:xfrm>
        </p:spPr>
        <p:txBody>
          <a:bodyPr/>
          <a:lstStyle/>
          <a:p>
            <a:r>
              <a:rPr lang="en-CA" dirty="0"/>
              <a:t>Choose a id, Type: Link, choose Multiple</a:t>
            </a:r>
          </a:p>
          <a:p>
            <a:r>
              <a:rPr lang="en-CA" dirty="0"/>
              <a:t>Choose few professor names it will automatic select. (check the selection)</a:t>
            </a:r>
          </a:p>
          <a:p>
            <a:r>
              <a:rPr lang="en-CA" dirty="0"/>
              <a:t>Done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E48F91-21B6-40D5-935C-EF186F6159C5}"/>
              </a:ext>
            </a:extLst>
          </p:cNvPr>
          <p:cNvGrpSpPr/>
          <p:nvPr/>
        </p:nvGrpSpPr>
        <p:grpSpPr>
          <a:xfrm>
            <a:off x="166254" y="1953490"/>
            <a:ext cx="10404763" cy="4710545"/>
            <a:chOff x="1413164" y="1745672"/>
            <a:chExt cx="10938493" cy="51123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F9DC5E-46F0-45C0-8F08-D09ABAECD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275" r="14643" b="7725"/>
            <a:stretch/>
          </p:blipFill>
          <p:spPr>
            <a:xfrm>
              <a:off x="1944914" y="1745672"/>
              <a:ext cx="10406743" cy="5112327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5F281E-2BD7-41A0-801E-63D8970D0DCE}"/>
                </a:ext>
              </a:extLst>
            </p:cNvPr>
            <p:cNvSpPr/>
            <p:nvPr/>
          </p:nvSpPr>
          <p:spPr>
            <a:xfrm>
              <a:off x="2423225" y="6483927"/>
              <a:ext cx="1538515" cy="3740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E00CFD1-17E5-4777-961D-C6269EBAC58A}"/>
                </a:ext>
              </a:extLst>
            </p:cNvPr>
            <p:cNvSpPr/>
            <p:nvPr/>
          </p:nvSpPr>
          <p:spPr>
            <a:xfrm>
              <a:off x="2394856" y="6097010"/>
              <a:ext cx="1538515" cy="27608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AE9C5B-EEEB-4893-8B8D-3DDD65B3EDB6}"/>
                </a:ext>
              </a:extLst>
            </p:cNvPr>
            <p:cNvCxnSpPr/>
            <p:nvPr/>
          </p:nvCxnSpPr>
          <p:spPr>
            <a:xfrm flipV="1">
              <a:off x="1413164" y="2313709"/>
              <a:ext cx="4364181" cy="9836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060D41-78B6-47C3-9034-15F470763C84}"/>
                </a:ext>
              </a:extLst>
            </p:cNvPr>
            <p:cNvCxnSpPr/>
            <p:nvPr/>
          </p:nvCxnSpPr>
          <p:spPr>
            <a:xfrm flipV="1">
              <a:off x="1522680" y="2750219"/>
              <a:ext cx="4364181" cy="9836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F43936F-DBB2-4051-9DF3-D30439A0C5C2}"/>
                </a:ext>
              </a:extLst>
            </p:cNvPr>
            <p:cNvCxnSpPr/>
            <p:nvPr/>
          </p:nvCxnSpPr>
          <p:spPr>
            <a:xfrm flipV="1">
              <a:off x="1522680" y="3186729"/>
              <a:ext cx="4364181" cy="9836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606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F0D3-1A28-4CEA-A81E-1E33AFAB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A4DF0-6EBF-47B7-85B2-B6D2D1A56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scraping refers to the extraction of data from a website. This information is collected and then exported into a format that is more useful for the user.</a:t>
            </a:r>
          </a:p>
          <a:p>
            <a:pPr marL="0" indent="0">
              <a:buNone/>
            </a:pPr>
            <a:r>
              <a:rPr lang="en-US" dirty="0"/>
              <a:t>Typical Usage:</a:t>
            </a:r>
          </a:p>
          <a:p>
            <a:pPr lvl="1"/>
            <a:r>
              <a:rPr lang="en-US" dirty="0"/>
              <a:t>Product Info</a:t>
            </a:r>
          </a:p>
          <a:p>
            <a:pPr lvl="1"/>
            <a:r>
              <a:rPr lang="en-US" dirty="0"/>
              <a:t>News and Events</a:t>
            </a:r>
          </a:p>
          <a:p>
            <a:pPr lvl="1"/>
            <a:r>
              <a:rPr lang="en-US" dirty="0"/>
              <a:t>Reviews</a:t>
            </a:r>
          </a:p>
          <a:p>
            <a:pPr lvl="1"/>
            <a:r>
              <a:rPr lang="en-US" dirty="0"/>
              <a:t>Articles and Blogs</a:t>
            </a:r>
          </a:p>
          <a:p>
            <a:pPr lvl="1"/>
            <a:r>
              <a:rPr lang="en-US" dirty="0"/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2329784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4E432A-704E-4043-95AE-3004843A43C9}"/>
              </a:ext>
            </a:extLst>
          </p:cNvPr>
          <p:cNvSpPr txBox="1"/>
          <p:nvPr/>
        </p:nvSpPr>
        <p:spPr>
          <a:xfrm>
            <a:off x="814779" y="537029"/>
            <a:ext cx="82150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Save </a:t>
            </a:r>
            <a:r>
              <a:rPr lang="en-US" altLang="zh-CN" sz="2400" dirty="0"/>
              <a:t>selector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Click the selector you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25E59F-4AA1-4735-91D0-38B01BF53939}"/>
              </a:ext>
            </a:extLst>
          </p:cNvPr>
          <p:cNvGrpSpPr/>
          <p:nvPr/>
        </p:nvGrpSpPr>
        <p:grpSpPr>
          <a:xfrm>
            <a:off x="0" y="1506525"/>
            <a:ext cx="11353800" cy="2452915"/>
            <a:chOff x="0" y="1506525"/>
            <a:chExt cx="11353800" cy="24529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A76512-24C7-4330-B1E7-86E171A79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8942" b="25291"/>
            <a:stretch/>
          </p:blipFill>
          <p:spPr>
            <a:xfrm>
              <a:off x="192314" y="1506525"/>
              <a:ext cx="11161486" cy="245291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6A962C7-E274-4172-9A86-739B55612340}"/>
                </a:ext>
              </a:extLst>
            </p:cNvPr>
            <p:cNvSpPr/>
            <p:nvPr/>
          </p:nvSpPr>
          <p:spPr>
            <a:xfrm>
              <a:off x="0" y="2956472"/>
              <a:ext cx="2696029" cy="2612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71CAF24-B7A4-4247-A4CB-B83BD8576715}"/>
              </a:ext>
            </a:extLst>
          </p:cNvPr>
          <p:cNvSpPr txBox="1"/>
          <p:nvPr/>
        </p:nvSpPr>
        <p:spPr>
          <a:xfrm>
            <a:off x="620816" y="3640271"/>
            <a:ext cx="8215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Go to one of the professor page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Add new selector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998463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29FAE2-35D3-4CF8-94DC-29FABA3DB190}"/>
              </a:ext>
            </a:extLst>
          </p:cNvPr>
          <p:cNvSpPr txBox="1"/>
          <p:nvPr/>
        </p:nvSpPr>
        <p:spPr>
          <a:xfrm>
            <a:off x="551543" y="149392"/>
            <a:ext cx="10334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Id: Name</a:t>
            </a:r>
          </a:p>
          <a:p>
            <a:r>
              <a:rPr lang="en-CA" sz="2400" dirty="0"/>
              <a:t>Type: Text</a:t>
            </a:r>
          </a:p>
          <a:p>
            <a:r>
              <a:rPr lang="en-CA" sz="2400" dirty="0"/>
              <a:t>Click the Name of the Professor</a:t>
            </a:r>
          </a:p>
          <a:p>
            <a:r>
              <a:rPr lang="en-CA" sz="2400" dirty="0"/>
              <a:t>Done selecting</a:t>
            </a:r>
          </a:p>
          <a:p>
            <a:r>
              <a:rPr lang="en-CA" sz="2400" dirty="0"/>
              <a:t>Save selector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80E102-143C-45EF-AD1C-E6426A6AE2CF}"/>
              </a:ext>
            </a:extLst>
          </p:cNvPr>
          <p:cNvGrpSpPr/>
          <p:nvPr/>
        </p:nvGrpSpPr>
        <p:grpSpPr>
          <a:xfrm>
            <a:off x="438726" y="2088384"/>
            <a:ext cx="10334171" cy="4769616"/>
            <a:chOff x="1727199" y="2088384"/>
            <a:chExt cx="10334171" cy="47696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928E75-A546-43BA-934C-C8B30D1C3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43" b="10476"/>
            <a:stretch/>
          </p:blipFill>
          <p:spPr>
            <a:xfrm>
              <a:off x="1727199" y="2088384"/>
              <a:ext cx="10334171" cy="4769616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069AAF-0D13-4C86-9943-35634F09F0B7}"/>
                </a:ext>
              </a:extLst>
            </p:cNvPr>
            <p:cNvSpPr/>
            <p:nvPr/>
          </p:nvSpPr>
          <p:spPr>
            <a:xfrm>
              <a:off x="2249714" y="6386286"/>
              <a:ext cx="1161143" cy="4717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C87B19-E951-47C6-AA2D-DD3BAAEAF676}"/>
                </a:ext>
              </a:extLst>
            </p:cNvPr>
            <p:cNvSpPr/>
            <p:nvPr/>
          </p:nvSpPr>
          <p:spPr>
            <a:xfrm>
              <a:off x="2249714" y="5097476"/>
              <a:ext cx="1161143" cy="22266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3526E3-4350-45E8-BAE0-67711AD55158}"/>
                </a:ext>
              </a:extLst>
            </p:cNvPr>
            <p:cNvSpPr/>
            <p:nvPr/>
          </p:nvSpPr>
          <p:spPr>
            <a:xfrm>
              <a:off x="4934857" y="2687122"/>
              <a:ext cx="2546598" cy="7418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32612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55AF9-5E47-491A-8AD9-B389A4B69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551007"/>
            <a:ext cx="10515600" cy="2264764"/>
          </a:xfrm>
        </p:spPr>
        <p:txBody>
          <a:bodyPr/>
          <a:lstStyle/>
          <a:p>
            <a:r>
              <a:rPr lang="en-CA" dirty="0"/>
              <a:t>Use the same way to create Title and Office selector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97C6A-844D-48B4-A234-437A31BBB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b="20423"/>
          <a:stretch/>
        </p:blipFill>
        <p:spPr>
          <a:xfrm>
            <a:off x="166914" y="1291576"/>
            <a:ext cx="11858171" cy="20283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69FD77-5CE6-4873-8654-8FEA623E9F7C}"/>
              </a:ext>
            </a:extLst>
          </p:cNvPr>
          <p:cNvSpPr txBox="1">
            <a:spLocks/>
          </p:cNvSpPr>
          <p:nvPr/>
        </p:nvSpPr>
        <p:spPr>
          <a:xfrm>
            <a:off x="166914" y="353805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You can check the logic of your scraper by </a:t>
            </a:r>
          </a:p>
          <a:p>
            <a:r>
              <a:rPr lang="en-CA" dirty="0"/>
              <a:t>Sitemap </a:t>
            </a:r>
            <a:r>
              <a:rPr lang="en-CA" i="1" dirty="0"/>
              <a:t>your sitemap name </a:t>
            </a:r>
            <a:r>
              <a:rPr lang="en-CA" dirty="0"/>
              <a:t>-&gt; Browse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3B556-4EF6-4F62-B2EC-D900EF616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57" r="62845" b="21270"/>
          <a:stretch/>
        </p:blipFill>
        <p:spPr>
          <a:xfrm>
            <a:off x="1019628" y="4792236"/>
            <a:ext cx="3871027" cy="184297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552CC5-DBB9-49DB-9B13-34685E5E66EF}"/>
              </a:ext>
            </a:extLst>
          </p:cNvPr>
          <p:cNvSpPr/>
          <p:nvPr/>
        </p:nvSpPr>
        <p:spPr>
          <a:xfrm>
            <a:off x="1625600" y="4792236"/>
            <a:ext cx="1712686" cy="2587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1A4DE8-4F99-4E09-A286-00596751B20F}"/>
              </a:ext>
            </a:extLst>
          </p:cNvPr>
          <p:cNvSpPr/>
          <p:nvPr/>
        </p:nvSpPr>
        <p:spPr>
          <a:xfrm>
            <a:off x="1509486" y="5825549"/>
            <a:ext cx="1712686" cy="2587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3C0FB-BB9F-4B09-B578-35E30C5A5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410" r="65113" b="22013"/>
          <a:stretch/>
        </p:blipFill>
        <p:spPr>
          <a:xfrm>
            <a:off x="6318663" y="4226554"/>
            <a:ext cx="4459844" cy="242341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2F7BD5F-8561-49F0-95A0-CAF7755A8B60}"/>
              </a:ext>
            </a:extLst>
          </p:cNvPr>
          <p:cNvSpPr/>
          <p:nvPr/>
        </p:nvSpPr>
        <p:spPr>
          <a:xfrm>
            <a:off x="5126182" y="5050971"/>
            <a:ext cx="1288473" cy="774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932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138CB-CA47-4DD3-9A43-40B6718DD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64" y="675698"/>
            <a:ext cx="10515600" cy="4351338"/>
          </a:xfrm>
        </p:spPr>
        <p:txBody>
          <a:bodyPr/>
          <a:lstStyle/>
          <a:p>
            <a:r>
              <a:rPr lang="en-CA" dirty="0"/>
              <a:t>If everything is good go to Scrape, start scraping.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8B6BE-C29A-471D-8777-6FF83E29A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43" r="66071" b="20634"/>
          <a:stretch/>
        </p:blipFill>
        <p:spPr>
          <a:xfrm>
            <a:off x="493485" y="1509485"/>
            <a:ext cx="4136571" cy="2148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B70879-18F1-4B7A-8C91-885E8AC98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42" r="59643" b="26698"/>
          <a:stretch/>
        </p:blipFill>
        <p:spPr>
          <a:xfrm>
            <a:off x="5985164" y="1509485"/>
            <a:ext cx="6101423" cy="21481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4E1B471-1367-4ECE-9D9C-72DD81BF5072}"/>
              </a:ext>
            </a:extLst>
          </p:cNvPr>
          <p:cNvSpPr/>
          <p:nvPr/>
        </p:nvSpPr>
        <p:spPr>
          <a:xfrm>
            <a:off x="1016000" y="2632364"/>
            <a:ext cx="1596571" cy="2770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2DA35C-C4F3-418E-A770-0874CD2BC06F}"/>
              </a:ext>
            </a:extLst>
          </p:cNvPr>
          <p:cNvSpPr/>
          <p:nvPr/>
        </p:nvSpPr>
        <p:spPr>
          <a:xfrm>
            <a:off x="4863935" y="2438400"/>
            <a:ext cx="816429" cy="789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35E49-B689-4559-A3DB-5436FA1F7A37}"/>
              </a:ext>
            </a:extLst>
          </p:cNvPr>
          <p:cNvSpPr txBox="1"/>
          <p:nvPr/>
        </p:nvSpPr>
        <p:spPr>
          <a:xfrm>
            <a:off x="597394" y="3664361"/>
            <a:ext cx="10645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Then just wait till the auto process finish. </a:t>
            </a:r>
          </a:p>
          <a:p>
            <a:r>
              <a:rPr lang="en-CA" sz="2400" b="1" dirty="0"/>
              <a:t>Export </a:t>
            </a:r>
            <a:r>
              <a:rPr lang="en-US" altLang="zh-CN" sz="2400" b="1" dirty="0"/>
              <a:t>data as CSV, Download. </a:t>
            </a:r>
            <a:endParaRPr lang="en-CA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C7F7C-4CAF-45FF-AF44-B058708CF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31023" b="18677"/>
          <a:stretch/>
        </p:blipFill>
        <p:spPr>
          <a:xfrm>
            <a:off x="727364" y="4515702"/>
            <a:ext cx="8409709" cy="21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2C6-A394-45C8-9A7B-216EFD45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Web Scraper Tutorial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DA43D-31EA-4942-BFDE-2EB6FC5AA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https://webscraper.io/tutorials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Online Media 3" title="Web Scraper intro tutorial">
            <a:hlinkClick r:id="" action="ppaction://media"/>
            <a:extLst>
              <a:ext uri="{FF2B5EF4-FFF2-40B4-BE49-F238E27FC236}">
                <a16:creationId xmlns:a16="http://schemas.microsoft.com/office/drawing/2014/main" id="{639CF09C-38E9-43F7-8D67-A1FE6E4A8BE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9209" y="2426933"/>
            <a:ext cx="7176115" cy="38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4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EBF76-C425-477F-995E-AD92C220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Octoparse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A5DDB-8F11-44FB-BF1C-4CB380200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2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CA6B-CAE2-40F2-9DE8-AEE09090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Octoparse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99E4D-43B2-4DE6-9B04-2BD81979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19" y="2104007"/>
            <a:ext cx="9205231" cy="4568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4B9BA7-E71C-45E8-96BB-A7A8418849AF}"/>
              </a:ext>
            </a:extLst>
          </p:cNvPr>
          <p:cNvSpPr/>
          <p:nvPr/>
        </p:nvSpPr>
        <p:spPr>
          <a:xfrm>
            <a:off x="1225120" y="1528015"/>
            <a:ext cx="6679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Download Page : https://www.octoparse.com/download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44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39FA-F428-42D8-92F9-8D056C08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Octoparse</a:t>
            </a:r>
            <a:r>
              <a:rPr lang="en-US" dirty="0"/>
              <a:t> Tutorials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EBD05-E908-48F7-AF82-59A724B8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163097"/>
            <a:ext cx="10196052" cy="41093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2165B-A841-4B78-82AF-9A6F74EF71CF}"/>
              </a:ext>
            </a:extLst>
          </p:cNvPr>
          <p:cNvSpPr/>
          <p:nvPr/>
        </p:nvSpPr>
        <p:spPr>
          <a:xfrm>
            <a:off x="1081548" y="1516766"/>
            <a:ext cx="909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https://www.youtube.com/channel/UCweDWm1QY2G67SDAKX7nreg/playlists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90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7F420A-85A7-4B57-A5BB-2D255677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89428-E47E-4FE8-81CE-EF440B9BE1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4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0106-016E-43D1-9450-5B27E8CD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University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9982D-A760-482E-B1D8-F1A4255E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University Database provide large collection of data in different area. If you need exhaustive collect data in some domain, downloading from university library is a very good choice.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You can use Brock University Library after you graduate.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8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1B57-04FD-4C03-90EE-CA4D207B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3B848-DDED-4650-B8BA-C786B70F0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a start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website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URL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 start page Html, CSS structure (Some tools can do it automatically)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 child pages 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looping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output file type and data structure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Plan the running time rule, and error handling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and debug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903018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9504-6A24-4EB3-894B-687D0EE4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Brock Library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EDC3-5AAA-4096-A72D-A69609DB0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https://researchguides.library.brocku.ca/az.php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75A02-93BC-4125-A113-7DF126A0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39" y="2896062"/>
            <a:ext cx="7899276" cy="354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98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3242-2448-4216-82FD-38040AE53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Scraping with Python and </a:t>
            </a:r>
            <a:r>
              <a:rPr lang="en-US" dirty="0" err="1"/>
              <a:t>Xpath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5F4A-9272-45A8-8047-B3B118C1F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1: Instore </a:t>
            </a:r>
            <a:r>
              <a:rPr lang="en-US" dirty="0" err="1"/>
              <a:t>chome</a:t>
            </a:r>
            <a:r>
              <a:rPr lang="en-US" dirty="0"/>
              <a:t> extension: “</a:t>
            </a:r>
            <a:r>
              <a:rPr lang="en-US" dirty="0" err="1"/>
              <a:t>xpath</a:t>
            </a:r>
            <a:r>
              <a:rPr lang="en-US" dirty="0"/>
              <a:t> helper” from  </a:t>
            </a:r>
            <a:r>
              <a:rPr lang="en-US" dirty="0">
                <a:hlinkClick r:id="rId2"/>
              </a:rPr>
              <a:t>https://chrome.google.com/webstore/detail/xpath-helper/hgimnogjllphhhkhlmebbmlgjoejdpjl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 Open target page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https://ca.indeed.com/jobs?q=business+analyst&amp;l=Toronto%2C+ON&amp;start=0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96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5888-BF75-4CB0-AD08-E930B200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Inspect the page with </a:t>
            </a:r>
            <a:r>
              <a:rPr lang="en-US" dirty="0" err="1"/>
              <a:t>xpathhelper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23A5DB-62FA-4AB1-B111-ED6502929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95" b="6216"/>
          <a:stretch/>
        </p:blipFill>
        <p:spPr>
          <a:xfrm>
            <a:off x="891466" y="2198917"/>
            <a:ext cx="6663431" cy="3898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A192D-5A75-4A9D-A6B9-16678BB4CC87}"/>
              </a:ext>
            </a:extLst>
          </p:cNvPr>
          <p:cNvSpPr txBox="1"/>
          <p:nvPr/>
        </p:nvSpPr>
        <p:spPr>
          <a:xfrm>
            <a:off x="8052047" y="1908699"/>
            <a:ext cx="274320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</a:t>
            </a:r>
            <a:r>
              <a:rPr lang="en-US" dirty="0" err="1">
                <a:solidFill>
                  <a:srgbClr val="FF0000"/>
                </a:solidFill>
              </a:rPr>
              <a:t>xpathhelper</a:t>
            </a:r>
            <a:r>
              <a:rPr lang="en-US" dirty="0">
                <a:solidFill>
                  <a:srgbClr val="FF0000"/>
                </a:solidFill>
              </a:rPr>
              <a:t> button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Hold “shift” Key and move your mouse to the target item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 path is automatically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022484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2EEC-1F82-4EA9-8D3D-F51A9649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Get general path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BE2263-E971-42FA-9772-991AC2312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98" b="7056"/>
          <a:stretch/>
        </p:blipFill>
        <p:spPr>
          <a:xfrm>
            <a:off x="589625" y="1690688"/>
            <a:ext cx="6912006" cy="3852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8CF99-1B1C-41B5-BDDD-472F240A8159}"/>
              </a:ext>
            </a:extLst>
          </p:cNvPr>
          <p:cNvSpPr txBox="1"/>
          <p:nvPr/>
        </p:nvSpPr>
        <p:spPr>
          <a:xfrm>
            <a:off x="7972147" y="1585817"/>
            <a:ext cx="2982897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Analyze the HTML structure, modify the path to get all element selected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In this case the path is </a:t>
            </a:r>
          </a:p>
          <a:p>
            <a:r>
              <a:rPr lang="en-US" dirty="0">
                <a:solidFill>
                  <a:srgbClr val="0070C0"/>
                </a:solidFill>
              </a:rPr>
              <a:t>“//div[@class='title']//a/@</a:t>
            </a:r>
            <a:r>
              <a:rPr lang="en-US" dirty="0" err="1">
                <a:solidFill>
                  <a:srgbClr val="0070C0"/>
                </a:solidFill>
              </a:rPr>
              <a:t>href</a:t>
            </a:r>
            <a:r>
              <a:rPr lang="en-US" dirty="0">
                <a:solidFill>
                  <a:srgbClr val="0070C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2250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771-F4C7-42BD-B870-BBF11762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Inspect Child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B62CA-990C-4DDB-A0F9-173C7D9EE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a child page </a:t>
            </a:r>
            <a:r>
              <a:rPr lang="en-US" sz="1200" dirty="0">
                <a:hlinkClick r:id="rId2"/>
              </a:rPr>
              <a:t>https://ca.indeed.com/viewjob?cmp=axiseq&amp;t=Business+Analyst&amp;jk=aa7e32d4f34afae1&amp;sjdu=vQIlM60yK_PwYat7ToXhk0YpwxAsQYrbGk-g50jzcnRMmHBHtBs0ZoNM1Th7GOKmmwcxCdC0GDj4nH2l389bBA&amp;tk=1dtotk5lt0g82000&amp;adid=329561942&amp;pub=4a1b367933fd867b19b072952f68dceb&amp;vjs=3</a:t>
            </a: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/>
              <a:t>xpath</a:t>
            </a:r>
            <a:r>
              <a:rPr lang="en-US" dirty="0"/>
              <a:t> helper to get the paths of the targets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case:</a:t>
            </a:r>
          </a:p>
          <a:p>
            <a:pPr marL="0" indent="0">
              <a:buNone/>
            </a:pPr>
            <a:r>
              <a:rPr lang="en-US" dirty="0"/>
              <a:t>Title: </a:t>
            </a:r>
            <a:r>
              <a:rPr lang="en-US" dirty="0">
                <a:solidFill>
                  <a:srgbClr val="0070C0"/>
                </a:solidFill>
              </a:rPr>
              <a:t>“//h3/text()”</a:t>
            </a:r>
          </a:p>
          <a:p>
            <a:pPr marL="0" indent="0">
              <a:buNone/>
            </a:pPr>
            <a:r>
              <a:rPr lang="en-US" dirty="0"/>
              <a:t>Description: </a:t>
            </a:r>
            <a:r>
              <a:rPr lang="en-US" dirty="0">
                <a:solidFill>
                  <a:srgbClr val="0070C0"/>
                </a:solidFill>
              </a:rPr>
              <a:t>“//div[@id='</a:t>
            </a:r>
            <a:r>
              <a:rPr lang="en-US" dirty="0" err="1">
                <a:solidFill>
                  <a:srgbClr val="0070C0"/>
                </a:solidFill>
              </a:rPr>
              <a:t>jobDescriptionText</a:t>
            </a:r>
            <a:r>
              <a:rPr lang="en-US" dirty="0">
                <a:solidFill>
                  <a:srgbClr val="0070C0"/>
                </a:solidFill>
              </a:rPr>
              <a:t>’]//text()”</a:t>
            </a:r>
          </a:p>
        </p:txBody>
      </p:sp>
    </p:spTree>
    <p:extLst>
      <p:ext uri="{BB962C8B-B14F-4D97-AF65-F5344CB8AC3E}">
        <p14:creationId xmlns:p14="http://schemas.microsoft.com/office/powerpoint/2010/main" val="3210434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07D1-530C-4300-84C6-C281C79C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Open python or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735A-7EC4-4B8F-8DAF-FC6FDF3E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(Recommended): (Need Google Account) </a:t>
            </a:r>
            <a:r>
              <a:rPr lang="en-US" dirty="0">
                <a:hlinkClick r:id="rId2"/>
              </a:rPr>
              <a:t>https://colab.research.google.com/notebook#create=true&amp;language=python3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79A11-0096-4FE5-B76D-2BDE392C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183190"/>
            <a:ext cx="9288811" cy="303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935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53D8B-09F1-453E-8173-463CDA899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code below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E1C9B8-BA87-4907-A05E-AAB7B86C43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Paste the code on the right to your </a:t>
            </a:r>
            <a:r>
              <a:rPr lang="en-US" dirty="0" err="1"/>
              <a:t>Colab</a:t>
            </a:r>
            <a:r>
              <a:rPr lang="en-US" dirty="0"/>
              <a:t> cell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8B773-B56B-488B-920C-057BF4DF8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1389" y="319487"/>
            <a:ext cx="5181600" cy="6059118"/>
          </a:xfrm>
          <a:solidFill>
            <a:srgbClr val="FFFFFF">
              <a:alpha val="85098"/>
            </a:srgb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domain = '' #@param {</a:t>
            </a:r>
            <a:r>
              <a:rPr lang="en-US" sz="1000" dirty="0" err="1">
                <a:solidFill>
                  <a:srgbClr val="0070C0"/>
                </a:solidFill>
              </a:rPr>
              <a:t>type:'string</a:t>
            </a:r>
            <a:r>
              <a:rPr lang="en-US" sz="1000" dirty="0">
                <a:solidFill>
                  <a:srgbClr val="0070C0"/>
                </a:solidFill>
              </a:rPr>
              <a:t>'}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startpage0 = '' #@param {</a:t>
            </a:r>
            <a:r>
              <a:rPr lang="en-US" sz="1000" dirty="0" err="1">
                <a:solidFill>
                  <a:srgbClr val="0070C0"/>
                </a:solidFill>
              </a:rPr>
              <a:t>type:'string</a:t>
            </a:r>
            <a:r>
              <a:rPr lang="en-US" sz="1000" dirty="0">
                <a:solidFill>
                  <a:srgbClr val="0070C0"/>
                </a:solidFill>
              </a:rPr>
              <a:t>'}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0070C0"/>
                </a:solidFill>
              </a:rPr>
              <a:t>linkpaths</a:t>
            </a:r>
            <a:r>
              <a:rPr lang="en-US" sz="1000" dirty="0">
                <a:solidFill>
                  <a:srgbClr val="0070C0"/>
                </a:solidFill>
              </a:rPr>
              <a:t> = "" #@param {</a:t>
            </a:r>
            <a:r>
              <a:rPr lang="en-US" sz="1000" dirty="0" err="1">
                <a:solidFill>
                  <a:srgbClr val="0070C0"/>
                </a:solidFill>
              </a:rPr>
              <a:t>type:'string</a:t>
            </a:r>
            <a:r>
              <a:rPr lang="en-US" sz="1000" dirty="0">
                <a:solidFill>
                  <a:srgbClr val="0070C0"/>
                </a:solidFill>
              </a:rPr>
              <a:t>'}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0070C0"/>
                </a:solidFill>
              </a:rPr>
              <a:t>outputFileName</a:t>
            </a:r>
            <a:r>
              <a:rPr lang="en-US" sz="1000" dirty="0">
                <a:solidFill>
                  <a:srgbClr val="0070C0"/>
                </a:solidFill>
              </a:rPr>
              <a:t> = '' #@param {</a:t>
            </a:r>
            <a:r>
              <a:rPr lang="en-US" sz="1000" dirty="0" err="1">
                <a:solidFill>
                  <a:srgbClr val="0070C0"/>
                </a:solidFill>
              </a:rPr>
              <a:t>type:'string</a:t>
            </a:r>
            <a:r>
              <a:rPr lang="en-US" sz="1000" dirty="0">
                <a:solidFill>
                  <a:srgbClr val="0070C0"/>
                </a:solidFill>
              </a:rPr>
              <a:t>'}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childtag1 = "" #@param {</a:t>
            </a:r>
            <a:r>
              <a:rPr lang="en-US" sz="1000" dirty="0" err="1">
                <a:solidFill>
                  <a:srgbClr val="0070C0"/>
                </a:solidFill>
              </a:rPr>
              <a:t>type:'string</a:t>
            </a:r>
            <a:r>
              <a:rPr lang="en-US" sz="1000" dirty="0">
                <a:solidFill>
                  <a:srgbClr val="0070C0"/>
                </a:solidFill>
              </a:rPr>
              <a:t>'}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childtag2 = "" #@param {</a:t>
            </a:r>
            <a:r>
              <a:rPr lang="en-US" sz="1000" dirty="0" err="1">
                <a:solidFill>
                  <a:srgbClr val="0070C0"/>
                </a:solidFill>
              </a:rPr>
              <a:t>type:'string</a:t>
            </a:r>
            <a:r>
              <a:rPr lang="en-US" sz="1000" dirty="0">
                <a:solidFill>
                  <a:srgbClr val="0070C0"/>
                </a:solidFill>
              </a:rPr>
              <a:t>'}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childtag3 = "" #@param {</a:t>
            </a:r>
            <a:r>
              <a:rPr lang="en-US" sz="1000" dirty="0" err="1">
                <a:solidFill>
                  <a:srgbClr val="0070C0"/>
                </a:solidFill>
              </a:rPr>
              <a:t>type:'string</a:t>
            </a:r>
            <a:r>
              <a:rPr lang="en-US" sz="1000" dirty="0">
                <a:solidFill>
                  <a:srgbClr val="0070C0"/>
                </a:solidFill>
              </a:rPr>
              <a:t>'}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0070C0"/>
                </a:solidFill>
              </a:rPr>
              <a:t>maxpage</a:t>
            </a:r>
            <a:r>
              <a:rPr lang="en-US" sz="1000" dirty="0">
                <a:solidFill>
                  <a:srgbClr val="0070C0"/>
                </a:solidFill>
              </a:rPr>
              <a:t> =  #@param {</a:t>
            </a:r>
            <a:r>
              <a:rPr lang="en-US" sz="1000" dirty="0" err="1">
                <a:solidFill>
                  <a:srgbClr val="0070C0"/>
                </a:solidFill>
              </a:rPr>
              <a:t>type:'integer</a:t>
            </a:r>
            <a:r>
              <a:rPr lang="en-US" sz="1000" dirty="0">
                <a:solidFill>
                  <a:srgbClr val="0070C0"/>
                </a:solidFill>
              </a:rPr>
              <a:t>'}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import requests, 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from </a:t>
            </a:r>
            <a:r>
              <a:rPr lang="en-US" sz="1000" dirty="0" err="1">
                <a:solidFill>
                  <a:srgbClr val="0070C0"/>
                </a:solidFill>
              </a:rPr>
              <a:t>lxml</a:t>
            </a:r>
            <a:r>
              <a:rPr lang="en-US" sz="1000" dirty="0">
                <a:solidFill>
                  <a:srgbClr val="0070C0"/>
                </a:solidFill>
              </a:rPr>
              <a:t> import html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out = open(</a:t>
            </a:r>
            <a:r>
              <a:rPr lang="en-US" sz="1000" dirty="0" err="1">
                <a:solidFill>
                  <a:srgbClr val="0070C0"/>
                </a:solidFill>
              </a:rPr>
              <a:t>outputFileName</a:t>
            </a:r>
            <a:r>
              <a:rPr lang="en-US" sz="1000" dirty="0">
                <a:solidFill>
                  <a:srgbClr val="0070C0"/>
                </a:solidFill>
              </a:rPr>
              <a:t>,'a')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0070C0"/>
                </a:solidFill>
              </a:rPr>
              <a:t>out.truncate</a:t>
            </a:r>
            <a:r>
              <a:rPr lang="en-US" sz="1000" dirty="0">
                <a:solidFill>
                  <a:srgbClr val="0070C0"/>
                </a:solidFill>
              </a:rPr>
              <a:t>(0)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for </a:t>
            </a:r>
            <a:r>
              <a:rPr lang="en-US" sz="1000" dirty="0" err="1">
                <a:solidFill>
                  <a:srgbClr val="0070C0"/>
                </a:solidFill>
              </a:rPr>
              <a:t>pagenum</a:t>
            </a:r>
            <a:r>
              <a:rPr lang="en-US" sz="1000" dirty="0">
                <a:solidFill>
                  <a:srgbClr val="0070C0"/>
                </a:solidFill>
              </a:rPr>
              <a:t> in range(1,maxpage+1):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if </a:t>
            </a:r>
            <a:r>
              <a:rPr lang="en-US" sz="1000" dirty="0" err="1">
                <a:solidFill>
                  <a:srgbClr val="0070C0"/>
                </a:solidFill>
              </a:rPr>
              <a:t>maxpage</a:t>
            </a:r>
            <a:r>
              <a:rPr lang="en-US" sz="1000" dirty="0">
                <a:solidFill>
                  <a:srgbClr val="0070C0"/>
                </a:solidFill>
              </a:rPr>
              <a:t> == 0: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</a:t>
            </a:r>
            <a:r>
              <a:rPr lang="en-US" sz="1000" dirty="0" err="1">
                <a:solidFill>
                  <a:srgbClr val="0070C0"/>
                </a:solidFill>
              </a:rPr>
              <a:t>pagenum</a:t>
            </a:r>
            <a:r>
              <a:rPr lang="en-US" sz="1000" dirty="0">
                <a:solidFill>
                  <a:srgbClr val="0070C0"/>
                </a:solidFill>
              </a:rPr>
              <a:t> = ''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</a:t>
            </a:r>
            <a:r>
              <a:rPr lang="en-US" sz="1000" dirty="0" err="1">
                <a:solidFill>
                  <a:srgbClr val="0070C0"/>
                </a:solidFill>
              </a:rPr>
              <a:t>startpage</a:t>
            </a:r>
            <a:r>
              <a:rPr lang="en-US" sz="1000" dirty="0">
                <a:solidFill>
                  <a:srgbClr val="0070C0"/>
                </a:solidFill>
              </a:rPr>
              <a:t> = startpage0 + str(</a:t>
            </a:r>
            <a:r>
              <a:rPr lang="en-US" sz="1000" dirty="0" err="1">
                <a:solidFill>
                  <a:srgbClr val="0070C0"/>
                </a:solidFill>
              </a:rPr>
              <a:t>pagenum</a:t>
            </a:r>
            <a:r>
              <a:rPr lang="en-US" sz="1000" dirty="0">
                <a:solidFill>
                  <a:srgbClr val="0070C0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res = </a:t>
            </a:r>
            <a:r>
              <a:rPr lang="en-US" sz="1000" dirty="0" err="1">
                <a:solidFill>
                  <a:srgbClr val="0070C0"/>
                </a:solidFill>
              </a:rPr>
              <a:t>requests.get</a:t>
            </a:r>
            <a:r>
              <a:rPr lang="en-US" sz="1000" dirty="0">
                <a:solidFill>
                  <a:srgbClr val="0070C0"/>
                </a:solidFill>
              </a:rPr>
              <a:t>(</a:t>
            </a:r>
            <a:r>
              <a:rPr lang="en-US" sz="1000" dirty="0" err="1">
                <a:solidFill>
                  <a:srgbClr val="0070C0"/>
                </a:solidFill>
              </a:rPr>
              <a:t>startpage</a:t>
            </a:r>
            <a:r>
              <a:rPr lang="en-US" sz="1000" dirty="0">
                <a:solidFill>
                  <a:srgbClr val="0070C0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page = </a:t>
            </a:r>
            <a:r>
              <a:rPr lang="en-US" sz="1000" dirty="0" err="1">
                <a:solidFill>
                  <a:srgbClr val="0070C0"/>
                </a:solidFill>
              </a:rPr>
              <a:t>html.fromstring</a:t>
            </a:r>
            <a:r>
              <a:rPr lang="en-US" sz="1000" dirty="0">
                <a:solidFill>
                  <a:srgbClr val="0070C0"/>
                </a:solidFill>
              </a:rPr>
              <a:t>(</a:t>
            </a:r>
            <a:r>
              <a:rPr lang="en-US" sz="1000" dirty="0" err="1">
                <a:solidFill>
                  <a:srgbClr val="0070C0"/>
                </a:solidFill>
              </a:rPr>
              <a:t>res.content</a:t>
            </a:r>
            <a:r>
              <a:rPr lang="en-US" sz="1000" dirty="0">
                <a:solidFill>
                  <a:srgbClr val="0070C0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links = </a:t>
            </a:r>
            <a:r>
              <a:rPr lang="en-US" sz="1000" dirty="0" err="1">
                <a:solidFill>
                  <a:srgbClr val="0070C0"/>
                </a:solidFill>
              </a:rPr>
              <a:t>page.xpath</a:t>
            </a:r>
            <a:r>
              <a:rPr lang="en-US" sz="1000" dirty="0">
                <a:solidFill>
                  <a:srgbClr val="0070C0"/>
                </a:solidFill>
              </a:rPr>
              <a:t>(</a:t>
            </a:r>
            <a:r>
              <a:rPr lang="en-US" sz="1000" dirty="0" err="1">
                <a:solidFill>
                  <a:srgbClr val="0070C0"/>
                </a:solidFill>
              </a:rPr>
              <a:t>linkpaths</a:t>
            </a:r>
            <a:r>
              <a:rPr lang="en-US" sz="1000" dirty="0">
                <a:solidFill>
                  <a:srgbClr val="0070C0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for link in links: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try: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if not </a:t>
            </a:r>
            <a:r>
              <a:rPr lang="en-US" sz="1000" dirty="0" err="1">
                <a:solidFill>
                  <a:srgbClr val="0070C0"/>
                </a:solidFill>
              </a:rPr>
              <a:t>link.startswith</a:t>
            </a:r>
            <a:r>
              <a:rPr lang="en-US" sz="1000" dirty="0">
                <a:solidFill>
                  <a:srgbClr val="0070C0"/>
                </a:solidFill>
              </a:rPr>
              <a:t>('http'):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  link = </a:t>
            </a:r>
            <a:r>
              <a:rPr lang="en-US" sz="1000" dirty="0" err="1">
                <a:solidFill>
                  <a:srgbClr val="0070C0"/>
                </a:solidFill>
              </a:rPr>
              <a:t>domain+re.sub</a:t>
            </a:r>
            <a:r>
              <a:rPr lang="en-US" sz="1000" dirty="0">
                <a:solidFill>
                  <a:srgbClr val="0070C0"/>
                </a:solidFill>
              </a:rPr>
              <a:t>(r'^/+','', link)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print(link)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</a:t>
            </a:r>
            <a:r>
              <a:rPr lang="en-US" sz="1000" dirty="0" err="1">
                <a:solidFill>
                  <a:srgbClr val="0070C0"/>
                </a:solidFill>
              </a:rPr>
              <a:t>childres</a:t>
            </a:r>
            <a:r>
              <a:rPr lang="en-US" sz="1000" dirty="0">
                <a:solidFill>
                  <a:srgbClr val="0070C0"/>
                </a:solidFill>
              </a:rPr>
              <a:t> = </a:t>
            </a:r>
            <a:r>
              <a:rPr lang="en-US" sz="1000" dirty="0" err="1">
                <a:solidFill>
                  <a:srgbClr val="0070C0"/>
                </a:solidFill>
              </a:rPr>
              <a:t>requests.get</a:t>
            </a:r>
            <a:r>
              <a:rPr lang="en-US" sz="1000" dirty="0">
                <a:solidFill>
                  <a:srgbClr val="0070C0"/>
                </a:solidFill>
              </a:rPr>
              <a:t>(link)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</a:t>
            </a:r>
            <a:r>
              <a:rPr lang="en-US" sz="1000" dirty="0" err="1">
                <a:solidFill>
                  <a:srgbClr val="0070C0"/>
                </a:solidFill>
              </a:rPr>
              <a:t>childpage</a:t>
            </a:r>
            <a:r>
              <a:rPr lang="en-US" sz="1000" dirty="0">
                <a:solidFill>
                  <a:srgbClr val="0070C0"/>
                </a:solidFill>
              </a:rPr>
              <a:t> = </a:t>
            </a:r>
            <a:r>
              <a:rPr lang="en-US" sz="1000" dirty="0" err="1">
                <a:solidFill>
                  <a:srgbClr val="0070C0"/>
                </a:solidFill>
              </a:rPr>
              <a:t>html.fromstring</a:t>
            </a:r>
            <a:r>
              <a:rPr lang="en-US" sz="1000" dirty="0">
                <a:solidFill>
                  <a:srgbClr val="0070C0"/>
                </a:solidFill>
              </a:rPr>
              <a:t>(</a:t>
            </a:r>
            <a:r>
              <a:rPr lang="en-US" sz="1000" dirty="0" err="1">
                <a:solidFill>
                  <a:srgbClr val="0070C0"/>
                </a:solidFill>
              </a:rPr>
              <a:t>childres.content</a:t>
            </a:r>
            <a:r>
              <a:rPr lang="en-US" sz="1000" dirty="0">
                <a:solidFill>
                  <a:srgbClr val="0070C0"/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tag1 = ' '.join(</a:t>
            </a:r>
            <a:r>
              <a:rPr lang="en-US" sz="1000" dirty="0" err="1">
                <a:solidFill>
                  <a:srgbClr val="0070C0"/>
                </a:solidFill>
              </a:rPr>
              <a:t>childpage.xpath</a:t>
            </a:r>
            <a:r>
              <a:rPr lang="en-US" sz="1000" dirty="0">
                <a:solidFill>
                  <a:srgbClr val="0070C0"/>
                </a:solidFill>
              </a:rPr>
              <a:t>(childtag1)+['']).strip().replace(',', ' ').replace('\n',' 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tag2 = ' '.join(</a:t>
            </a:r>
            <a:r>
              <a:rPr lang="en-US" sz="1000" dirty="0" err="1">
                <a:solidFill>
                  <a:srgbClr val="0070C0"/>
                </a:solidFill>
              </a:rPr>
              <a:t>childpage.xpath</a:t>
            </a:r>
            <a:r>
              <a:rPr lang="en-US" sz="1000" dirty="0">
                <a:solidFill>
                  <a:srgbClr val="0070C0"/>
                </a:solidFill>
              </a:rPr>
              <a:t>(childtag2)+['']).strip().replace(',',' ').replace('\n',' 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tag3 = ' '.join(</a:t>
            </a:r>
            <a:r>
              <a:rPr lang="en-US" sz="1000" dirty="0" err="1">
                <a:solidFill>
                  <a:srgbClr val="0070C0"/>
                </a:solidFill>
              </a:rPr>
              <a:t>childpage.xpath</a:t>
            </a:r>
            <a:r>
              <a:rPr lang="en-US" sz="1000" dirty="0">
                <a:solidFill>
                  <a:srgbClr val="0070C0"/>
                </a:solidFill>
              </a:rPr>
              <a:t>(childtag3)+['']).strip().replace(',',' ').replace('\n',' 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line = ','.join([tag1, tag2, tag3]) + '\n'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print(line[:50])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</a:t>
            </a:r>
            <a:r>
              <a:rPr lang="en-US" sz="1000" dirty="0" err="1">
                <a:solidFill>
                  <a:srgbClr val="0070C0"/>
                </a:solidFill>
              </a:rPr>
              <a:t>out.write</a:t>
            </a:r>
            <a:r>
              <a:rPr lang="en-US" sz="1000" dirty="0">
                <a:solidFill>
                  <a:srgbClr val="0070C0"/>
                </a:solidFill>
              </a:rPr>
              <a:t>(line)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except Exception as 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print(e)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0070C0"/>
                </a:solidFill>
              </a:rPr>
              <a:t>      continue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0070C0"/>
                </a:solidFill>
              </a:rPr>
              <a:t>out.close</a:t>
            </a:r>
            <a:r>
              <a:rPr lang="en-US" sz="1000" dirty="0">
                <a:solidFill>
                  <a:srgbClr val="0070C0"/>
                </a:solidFill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F4D9E-B8D0-4D9E-BE60-441EA035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24" y="3231472"/>
            <a:ext cx="5436413" cy="25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27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53D8B-09F1-453E-8173-463CDA89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48"/>
            <a:ext cx="10515600" cy="1325563"/>
          </a:xfrm>
        </p:spPr>
        <p:txBody>
          <a:bodyPr/>
          <a:lstStyle/>
          <a:p>
            <a:r>
              <a:rPr lang="en-US" dirty="0"/>
              <a:t>Step 7: Run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FF7924-6149-4615-931D-577CDF4A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809" y="2214326"/>
            <a:ext cx="9296327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FB06D7-808A-47F3-A757-688EF65A23E3}"/>
              </a:ext>
            </a:extLst>
          </p:cNvPr>
          <p:cNvSpPr/>
          <p:nvPr/>
        </p:nvSpPr>
        <p:spPr>
          <a:xfrm>
            <a:off x="1210269" y="1506022"/>
            <a:ext cx="4604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Fill the Parameters you get from previous Steps</a:t>
            </a:r>
          </a:p>
          <a:p>
            <a:r>
              <a:rPr lang="en-US" dirty="0">
                <a:solidFill>
                  <a:srgbClr val="FF0000"/>
                </a:solidFill>
              </a:rPr>
              <a:t>Run the Cell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391661-CF80-49FB-8FEC-2AA3C2826314}"/>
              </a:ext>
            </a:extLst>
          </p:cNvPr>
          <p:cNvSpPr/>
          <p:nvPr/>
        </p:nvSpPr>
        <p:spPr>
          <a:xfrm>
            <a:off x="5814927" y="1784412"/>
            <a:ext cx="5273283" cy="28408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BDFF50-8809-4962-881A-59080486BD0D}"/>
              </a:ext>
            </a:extLst>
          </p:cNvPr>
          <p:cNvSpPr/>
          <p:nvPr/>
        </p:nvSpPr>
        <p:spPr>
          <a:xfrm>
            <a:off x="1103790" y="2111725"/>
            <a:ext cx="488272" cy="4705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748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E83-527A-4D2C-AE69-AC1437DF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Your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4BCFD-9822-43F3-8286-0EF168A70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5" r="40807" b="21294"/>
          <a:stretch/>
        </p:blipFill>
        <p:spPr>
          <a:xfrm>
            <a:off x="3107184" y="1770587"/>
            <a:ext cx="7216877" cy="450097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B64BB90-155A-4996-85F7-D89FF860CC3D}"/>
              </a:ext>
            </a:extLst>
          </p:cNvPr>
          <p:cNvSpPr/>
          <p:nvPr/>
        </p:nvSpPr>
        <p:spPr>
          <a:xfrm>
            <a:off x="5060272" y="2237173"/>
            <a:ext cx="798990" cy="8167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F56300-AAF7-4B58-8E03-F2099579C992}"/>
              </a:ext>
            </a:extLst>
          </p:cNvPr>
          <p:cNvSpPr/>
          <p:nvPr/>
        </p:nvSpPr>
        <p:spPr>
          <a:xfrm>
            <a:off x="2939988" y="3429001"/>
            <a:ext cx="2919274" cy="4431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9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C86-A1F3-4C43-B4F5-433CB630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446B5-88B1-4C52-AD49-351234136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Scrape Ontario Job Posting from Ontario Government Website</a:t>
            </a:r>
          </a:p>
          <a:p>
            <a:r>
              <a:rPr lang="en-US" dirty="0">
                <a:hlinkClick r:id="rId2"/>
              </a:rPr>
              <a:t>https://www.on.jobbank.gc.ca/jobsearch/jobsearch?searchstring=&amp;fprov=ON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Requirement:</a:t>
            </a:r>
          </a:p>
          <a:p>
            <a:r>
              <a:rPr lang="en-US" dirty="0"/>
              <a:t>Get at least 100 job </a:t>
            </a:r>
            <a:r>
              <a:rPr lang="en-US" dirty="0" err="1"/>
              <a:t>positings</a:t>
            </a:r>
            <a:endParaRPr lang="en-US" dirty="0"/>
          </a:p>
          <a:p>
            <a:r>
              <a:rPr lang="en-US" dirty="0"/>
              <a:t>Get Job Title, location, and Advertised until Data for those jobs</a:t>
            </a:r>
          </a:p>
        </p:txBody>
      </p:sp>
    </p:spTree>
    <p:extLst>
      <p:ext uri="{BB962C8B-B14F-4D97-AF65-F5344CB8AC3E}">
        <p14:creationId xmlns:p14="http://schemas.microsoft.com/office/powerpoint/2010/main" val="116060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26A45D-89AE-46DF-9D21-1E903B2D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D97F94-6DCD-4C29-B677-B852C80BA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3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6028-7F66-4641-BE9A-693A073E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D976F-1058-4567-A8C3-528D79652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a web page?</a:t>
            </a:r>
          </a:p>
          <a:p>
            <a:pPr marL="0" indent="0">
              <a:buNone/>
            </a:pPr>
            <a:r>
              <a:rPr lang="en-US" dirty="0"/>
              <a:t>It is a file in HTML format.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see the web page rather than the codes is because you web browser render the code into web page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Understand web structure can save you a lot of time for scraping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47631-2D50-4248-ACDE-DFAF6DF489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Structure</a:t>
            </a:r>
          </a:p>
        </p:txBody>
      </p:sp>
      <p:pic>
        <p:nvPicPr>
          <p:cNvPr id="1026" name="Picture 2" descr="html-page-structure">
            <a:extLst>
              <a:ext uri="{FF2B5EF4-FFF2-40B4-BE49-F238E27FC236}">
                <a16:creationId xmlns:a16="http://schemas.microsoft.com/office/drawing/2014/main" id="{59990074-848B-482C-B428-3FA153214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698" y="2954189"/>
            <a:ext cx="4184034" cy="2779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429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1151-406D-4C66-B649-390CCD42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structure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C0877C-8DED-44A4-B456-355357BECE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5300" y="2228851"/>
            <a:ext cx="5181600" cy="364095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015302-5D47-43DC-BE6A-554F0A9246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5" y="3060366"/>
            <a:ext cx="4184650" cy="2081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99FB88-790C-44BA-8024-00CB8DA38F54}"/>
              </a:ext>
            </a:extLst>
          </p:cNvPr>
          <p:cNvSpPr/>
          <p:nvPr/>
        </p:nvSpPr>
        <p:spPr>
          <a:xfrm>
            <a:off x="1319076" y="1628537"/>
            <a:ext cx="287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https://brocku.ca/goodman/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358996-0290-4171-8936-591446B1EF11}"/>
              </a:ext>
            </a:extLst>
          </p:cNvPr>
          <p:cNvSpPr/>
          <p:nvPr/>
        </p:nvSpPr>
        <p:spPr>
          <a:xfrm>
            <a:off x="6096000" y="1628537"/>
            <a:ext cx="4070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5"/>
              </a:rPr>
              <a:t>view-source:https</a:t>
            </a:r>
            <a:r>
              <a:rPr lang="en-US" dirty="0">
                <a:hlinkClick r:id="rId5"/>
              </a:rPr>
              <a:t>://brocku.ca/</a:t>
            </a:r>
            <a:r>
              <a:rPr lang="en-US" dirty="0" err="1">
                <a:hlinkClick r:id="rId5"/>
              </a:rPr>
              <a:t>goodman</a:t>
            </a:r>
            <a:r>
              <a:rPr lang="en-US" dirty="0">
                <a:hlinkClick r:id="rId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9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1151-406D-4C66-B649-390CCD42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14219C-CD16-4F85-B783-22B4EE5709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800" b="1" dirty="0"/>
              <a:t>Create a simple web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“notepad”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the code on the right, paste to the notepad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Save the file as name ‘home.html’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file with chrome (or double click)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78916-81BA-489E-ABB5-F5495F651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&lt;!DOCTYPE html&gt;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&lt;html </a:t>
            </a:r>
            <a:r>
              <a:rPr lang="en-US" sz="1200" dirty="0" err="1">
                <a:solidFill>
                  <a:srgbClr val="0070C0"/>
                </a:solidFill>
              </a:rPr>
              <a:t>lang</a:t>
            </a:r>
            <a:r>
              <a:rPr lang="en-US" sz="1200" dirty="0">
                <a:solidFill>
                  <a:srgbClr val="0070C0"/>
                </a:solidFill>
              </a:rPr>
              <a:t>="</a:t>
            </a:r>
            <a:r>
              <a:rPr lang="en-US" sz="1200" dirty="0" err="1">
                <a:solidFill>
                  <a:srgbClr val="0070C0"/>
                </a:solidFill>
              </a:rPr>
              <a:t>en</a:t>
            </a:r>
            <a:r>
              <a:rPr lang="en-US" sz="1200" dirty="0">
                <a:solidFill>
                  <a:srgbClr val="0070C0"/>
                </a:solidFill>
              </a:rPr>
              <a:t>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&lt;head&gt;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&lt;title&gt;Document&lt;/title&gt;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&lt;/head&gt;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&lt;body&gt;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&lt;div class='main'&gt;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    &lt;h2&gt;Welcome&lt;/h2&gt;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    &lt;p&gt;This is Brock University Web Scraping Work Shop Home Page&lt;/p&gt;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&lt;/div&gt;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&lt;div class='list'&gt;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    &lt;li&gt;one&lt;/li&gt;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    &lt;li style="</a:t>
            </a:r>
            <a:r>
              <a:rPr lang="en-US" sz="1200" dirty="0" err="1">
                <a:solidFill>
                  <a:srgbClr val="0070C0"/>
                </a:solidFill>
              </a:rPr>
              <a:t>color:red</a:t>
            </a:r>
            <a:r>
              <a:rPr lang="en-US" sz="1200" dirty="0">
                <a:solidFill>
                  <a:srgbClr val="0070C0"/>
                </a:solidFill>
              </a:rPr>
              <a:t>"&gt;two&lt;/li&gt;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    &lt;li&gt;three&lt;/li&gt;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&lt;/div&gt;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&lt;</a:t>
            </a:r>
            <a:r>
              <a:rPr lang="en-US" sz="1200" dirty="0" err="1">
                <a:solidFill>
                  <a:srgbClr val="0070C0"/>
                </a:solidFill>
              </a:rPr>
              <a:t>br</a:t>
            </a:r>
            <a:r>
              <a:rPr lang="en-US" sz="1200" dirty="0">
                <a:solidFill>
                  <a:srgbClr val="0070C0"/>
                </a:solidFill>
              </a:rPr>
              <a:t>&gt;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&lt;div class='link'&gt;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    &lt;a </a:t>
            </a:r>
            <a:r>
              <a:rPr lang="en-US" sz="1200" dirty="0" err="1">
                <a:solidFill>
                  <a:srgbClr val="0070C0"/>
                </a:solidFill>
              </a:rPr>
              <a:t>href</a:t>
            </a:r>
            <a:r>
              <a:rPr lang="en-US" sz="1200" dirty="0">
                <a:solidFill>
                  <a:srgbClr val="0070C0"/>
                </a:solidFill>
              </a:rPr>
              <a:t>="https://brocku.ca"&gt;Go to brock&lt;/a&gt;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    &lt;/div&gt;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    &lt;/body&gt;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00843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6552-1F52-491F-AEAA-1E76B35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FEA70-4525-43E2-9FEA-6A7E073B1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38282" cy="4351338"/>
          </a:xfrm>
        </p:spPr>
        <p:txBody>
          <a:bodyPr>
            <a:normAutofit/>
          </a:bodyPr>
          <a:lstStyle/>
          <a:p>
            <a:r>
              <a:rPr lang="en-US" dirty="0"/>
              <a:t>A HTML is a tree structure file</a:t>
            </a:r>
          </a:p>
          <a:p>
            <a:r>
              <a:rPr lang="en-US" dirty="0"/>
              <a:t>Basic element is &lt;&gt;&lt;/&gt; called a tag (&lt;div&gt;visible text here&lt;/div&gt;)</a:t>
            </a:r>
          </a:p>
          <a:p>
            <a:r>
              <a:rPr lang="en-US" dirty="0"/>
              <a:t>One tag can contain many child tags (&lt;div&gt;&lt;p&gt;123&lt;/p&gt;&lt;/div&gt;)</a:t>
            </a:r>
          </a:p>
          <a:p>
            <a:r>
              <a:rPr lang="en-US" dirty="0"/>
              <a:t>Tags can be identified by its attribute  (&lt;p class=‘one’&gt;&lt;/p&gt;)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Tips: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70C0"/>
                </a:solidFill>
              </a:rPr>
              <a:t>Normally, Similar items have similar tree location and same attribute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70C0"/>
                </a:solidFill>
              </a:rPr>
              <a:t>The link usually in ‘</a:t>
            </a:r>
            <a:r>
              <a:rPr lang="en-US" i="1" dirty="0" err="1">
                <a:solidFill>
                  <a:srgbClr val="0070C0"/>
                </a:solidFill>
              </a:rPr>
              <a:t>href</a:t>
            </a:r>
            <a:r>
              <a:rPr lang="en-US" i="1" dirty="0">
                <a:solidFill>
                  <a:srgbClr val="0070C0"/>
                </a:solidFill>
              </a:rPr>
              <a:t>’ attribute of &lt;a&gt; tag</a:t>
            </a:r>
          </a:p>
        </p:txBody>
      </p:sp>
    </p:spTree>
    <p:extLst>
      <p:ext uri="{BB962C8B-B14F-4D97-AF65-F5344CB8AC3E}">
        <p14:creationId xmlns:p14="http://schemas.microsoft.com/office/powerpoint/2010/main" val="167767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26A45D-89AE-46DF-9D21-1E903B2D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Inspect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1A8CCE-7FB5-4A8C-B8E3-D5C351576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248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205</TotalTime>
  <Words>1444</Words>
  <Application>Microsoft Office PowerPoint</Application>
  <PresentationFormat>Widescreen</PresentationFormat>
  <Paragraphs>207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Trebuchet MS</vt:lpstr>
      <vt:lpstr>Wingdings 3</vt:lpstr>
      <vt:lpstr>Facet</vt:lpstr>
      <vt:lpstr>Data Collecting</vt:lpstr>
      <vt:lpstr>Web Scraping</vt:lpstr>
      <vt:lpstr>Web Scraping Steps</vt:lpstr>
      <vt:lpstr>HTML Structure</vt:lpstr>
      <vt:lpstr>HTML structure</vt:lpstr>
      <vt:lpstr>HTML structure</vt:lpstr>
      <vt:lpstr>HTML structure</vt:lpstr>
      <vt:lpstr>HTML structure</vt:lpstr>
      <vt:lpstr>Chrome Inspect</vt:lpstr>
      <vt:lpstr>Chrome Inspect</vt:lpstr>
      <vt:lpstr>Chrome Inspect</vt:lpstr>
      <vt:lpstr>Chrome Inspect</vt:lpstr>
      <vt:lpstr>Chrome Inspect</vt:lpstr>
      <vt:lpstr>Chrome Web Scraper</vt:lpstr>
      <vt:lpstr>Chrome Web Scraper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Chrome Web Scraper Tutorial Video</vt:lpstr>
      <vt:lpstr>Octoparse</vt:lpstr>
      <vt:lpstr>Octoparse</vt:lpstr>
      <vt:lpstr>Octoparse Tutorials</vt:lpstr>
      <vt:lpstr>University Database</vt:lpstr>
      <vt:lpstr>Use University Database</vt:lpstr>
      <vt:lpstr>Brock Library Database</vt:lpstr>
      <vt:lpstr>Appendix: Scraping with Python and Xpath</vt:lpstr>
      <vt:lpstr>Step 3: Inspect the page with xpathhelper</vt:lpstr>
      <vt:lpstr>Step 4: Get general path</vt:lpstr>
      <vt:lpstr>Step 5 Inspect Child Page</vt:lpstr>
      <vt:lpstr>Step 5 Open python or Colab</vt:lpstr>
      <vt:lpstr>Use the code below</vt:lpstr>
      <vt:lpstr>Step 7: Run code</vt:lpstr>
      <vt:lpstr>Download Your Result</vt:lpstr>
      <vt:lpstr>Home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Collecting</dc:title>
  <dc:creator>Zhengang Dai</dc:creator>
  <cp:lastModifiedBy>Zack Dai</cp:lastModifiedBy>
  <cp:revision>27</cp:revision>
  <dcterms:created xsi:type="dcterms:W3CDTF">2020-01-04T16:34:16Z</dcterms:created>
  <dcterms:modified xsi:type="dcterms:W3CDTF">2023-09-27T17:12:44Z</dcterms:modified>
</cp:coreProperties>
</file>